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7C091-44EB-418E-B5E5-FF711F72795A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7611481-417A-44C8-99F2-B8DBE8EA67C0}">
      <dgm:prSet phldrT="[Metin]"/>
      <dgm:spPr/>
      <dgm:t>
        <a:bodyPr/>
        <a:lstStyle/>
        <a:p>
          <a:r>
            <a:rPr lang="tr-TR" dirty="0"/>
            <a:t>SIFIR ATIK</a:t>
          </a:r>
        </a:p>
      </dgm:t>
    </dgm:pt>
    <dgm:pt modelId="{18067EC9-F48A-4F01-883B-CBB22605BC0E}" type="parTrans" cxnId="{AB30C6E9-8E2A-4A1E-855F-3B87F8C17F5A}">
      <dgm:prSet/>
      <dgm:spPr/>
      <dgm:t>
        <a:bodyPr/>
        <a:lstStyle/>
        <a:p>
          <a:endParaRPr lang="tr-TR"/>
        </a:p>
      </dgm:t>
    </dgm:pt>
    <dgm:pt modelId="{89211774-4116-4610-9A26-F12C6677A2B1}" type="sibTrans" cxnId="{AB30C6E9-8E2A-4A1E-855F-3B87F8C17F5A}">
      <dgm:prSet/>
      <dgm:spPr/>
      <dgm:t>
        <a:bodyPr/>
        <a:lstStyle/>
        <a:p>
          <a:endParaRPr lang="tr-TR"/>
        </a:p>
      </dgm:t>
    </dgm:pt>
    <dgm:pt modelId="{61296AC9-2DE4-4C54-8B9C-0FE505089BC6}">
      <dgm:prSet phldrT="[Metin]"/>
      <dgm:spPr/>
      <dgm:t>
        <a:bodyPr/>
        <a:lstStyle/>
        <a:p>
          <a:r>
            <a:rPr lang="tr-TR" dirty="0"/>
            <a:t>MİSAFİRE DOKUNMAK</a:t>
          </a:r>
        </a:p>
      </dgm:t>
    </dgm:pt>
    <dgm:pt modelId="{271FADEB-C242-4F5D-B223-CD64D7B03974}" type="parTrans" cxnId="{EB2D0A4C-391F-4A72-8861-AACE2F4A99A9}">
      <dgm:prSet/>
      <dgm:spPr/>
      <dgm:t>
        <a:bodyPr/>
        <a:lstStyle/>
        <a:p>
          <a:endParaRPr lang="tr-TR"/>
        </a:p>
      </dgm:t>
    </dgm:pt>
    <dgm:pt modelId="{A480D0B6-8711-406D-97BD-2DFE2A8ACE5F}" type="sibTrans" cxnId="{EB2D0A4C-391F-4A72-8861-AACE2F4A99A9}">
      <dgm:prSet/>
      <dgm:spPr/>
      <dgm:t>
        <a:bodyPr/>
        <a:lstStyle/>
        <a:p>
          <a:endParaRPr lang="tr-TR"/>
        </a:p>
      </dgm:t>
    </dgm:pt>
    <dgm:pt modelId="{0EED7256-7FB2-4864-8AF4-5822C77AF28D}">
      <dgm:prSet phldrT="[Metin]"/>
      <dgm:spPr/>
      <dgm:t>
        <a:bodyPr/>
        <a:lstStyle/>
        <a:p>
          <a:r>
            <a:rPr lang="tr-TR" dirty="0"/>
            <a:t>SÜRDÜRÜLEBİLİR TURİZM</a:t>
          </a:r>
        </a:p>
      </dgm:t>
    </dgm:pt>
    <dgm:pt modelId="{2EC7B3BA-C288-47F0-A707-54160CF59D12}" type="parTrans" cxnId="{3BA101C1-A918-44F0-B294-EA304AEAC072}">
      <dgm:prSet/>
      <dgm:spPr/>
      <dgm:t>
        <a:bodyPr/>
        <a:lstStyle/>
        <a:p>
          <a:endParaRPr lang="tr-TR"/>
        </a:p>
      </dgm:t>
    </dgm:pt>
    <dgm:pt modelId="{5B328D98-B066-450F-8D5D-0B67B5CF6E18}" type="sibTrans" cxnId="{3BA101C1-A918-44F0-B294-EA304AEAC072}">
      <dgm:prSet/>
      <dgm:spPr/>
      <dgm:t>
        <a:bodyPr/>
        <a:lstStyle/>
        <a:p>
          <a:endParaRPr lang="tr-TR"/>
        </a:p>
      </dgm:t>
    </dgm:pt>
    <dgm:pt modelId="{33A9C151-1398-40A5-8929-FD124F9D2551}" type="pres">
      <dgm:prSet presAssocID="{8777C091-44EB-418E-B5E5-FF711F72795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D047359-14D2-4360-BA3D-0668188213CA}" type="pres">
      <dgm:prSet presAssocID="{17611481-417A-44C8-99F2-B8DBE8EA67C0}" presName="Accent1" presStyleCnt="0"/>
      <dgm:spPr/>
    </dgm:pt>
    <dgm:pt modelId="{21A6DE7D-B117-4E73-BF01-DF7D70E8F291}" type="pres">
      <dgm:prSet presAssocID="{17611481-417A-44C8-99F2-B8DBE8EA67C0}" presName="Accent" presStyleLbl="node1" presStyleIdx="0" presStyleCnt="3"/>
      <dgm:spPr/>
    </dgm:pt>
    <dgm:pt modelId="{A9B4AD33-7E2D-41C4-ADA2-0DF059A68B7A}" type="pres">
      <dgm:prSet presAssocID="{17611481-417A-44C8-99F2-B8DBE8EA67C0}" presName="Parent1" presStyleLbl="revTx" presStyleIdx="0" presStyleCnt="3" custLinFactY="100000" custLinFactNeighborX="-48815" custLinFactNeighborY="107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6FC2B4-6E65-4DC4-9D2F-4D988CB16755}" type="pres">
      <dgm:prSet presAssocID="{61296AC9-2DE4-4C54-8B9C-0FE505089BC6}" presName="Accent2" presStyleCnt="0"/>
      <dgm:spPr/>
    </dgm:pt>
    <dgm:pt modelId="{A9710D08-9A71-4E21-B8F1-07D24D23CFB8}" type="pres">
      <dgm:prSet presAssocID="{61296AC9-2DE4-4C54-8B9C-0FE505089BC6}" presName="Accent" presStyleLbl="node1" presStyleIdx="1" presStyleCnt="3"/>
      <dgm:spPr/>
    </dgm:pt>
    <dgm:pt modelId="{01214B26-4F7A-4553-983C-37858D0FD024}" type="pres">
      <dgm:prSet presAssocID="{61296AC9-2DE4-4C54-8B9C-0FE505089BC6}" presName="Parent2" presStyleLbl="revTx" presStyleIdx="1" presStyleCnt="3" custLinFactY="-100000" custLinFactNeighborX="53040" custLinFactNeighborY="-1180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3D49A6-AD5A-4E3B-8D0A-C2063476ED47}" type="pres">
      <dgm:prSet presAssocID="{0EED7256-7FB2-4864-8AF4-5822C77AF28D}" presName="Accent3" presStyleCnt="0"/>
      <dgm:spPr/>
    </dgm:pt>
    <dgm:pt modelId="{04DABE1C-3B05-4BC3-8761-F4A6166AA950}" type="pres">
      <dgm:prSet presAssocID="{0EED7256-7FB2-4864-8AF4-5822C77AF28D}" presName="Accent" presStyleLbl="node1" presStyleIdx="2" presStyleCnt="3"/>
      <dgm:spPr/>
    </dgm:pt>
    <dgm:pt modelId="{B9A5D8CA-DC5B-4DD3-8ABB-B8EC6759A672}" type="pres">
      <dgm:prSet presAssocID="{0EED7256-7FB2-4864-8AF4-5822C77AF28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C6D25A5-544F-45DD-8BC8-3CB7F8C0122C}" type="presOf" srcId="{8777C091-44EB-418E-B5E5-FF711F72795A}" destId="{33A9C151-1398-40A5-8929-FD124F9D2551}" srcOrd="0" destOrd="0" presId="urn:microsoft.com/office/officeart/2009/layout/CircleArrowProcess"/>
    <dgm:cxn modelId="{3BA101C1-A918-44F0-B294-EA304AEAC072}" srcId="{8777C091-44EB-418E-B5E5-FF711F72795A}" destId="{0EED7256-7FB2-4864-8AF4-5822C77AF28D}" srcOrd="2" destOrd="0" parTransId="{2EC7B3BA-C288-47F0-A707-54160CF59D12}" sibTransId="{5B328D98-B066-450F-8D5D-0B67B5CF6E18}"/>
    <dgm:cxn modelId="{81BA6382-DD4D-4780-B189-0961BB5BD921}" type="presOf" srcId="{17611481-417A-44C8-99F2-B8DBE8EA67C0}" destId="{A9B4AD33-7E2D-41C4-ADA2-0DF059A68B7A}" srcOrd="0" destOrd="0" presId="urn:microsoft.com/office/officeart/2009/layout/CircleArrowProcess"/>
    <dgm:cxn modelId="{B8223562-F6B1-4A88-8FCD-FA810B048F9B}" type="presOf" srcId="{0EED7256-7FB2-4864-8AF4-5822C77AF28D}" destId="{B9A5D8CA-DC5B-4DD3-8ABB-B8EC6759A672}" srcOrd="0" destOrd="0" presId="urn:microsoft.com/office/officeart/2009/layout/CircleArrowProcess"/>
    <dgm:cxn modelId="{EB2D0A4C-391F-4A72-8861-AACE2F4A99A9}" srcId="{8777C091-44EB-418E-B5E5-FF711F72795A}" destId="{61296AC9-2DE4-4C54-8B9C-0FE505089BC6}" srcOrd="1" destOrd="0" parTransId="{271FADEB-C242-4F5D-B223-CD64D7B03974}" sibTransId="{A480D0B6-8711-406D-97BD-2DFE2A8ACE5F}"/>
    <dgm:cxn modelId="{AB30C6E9-8E2A-4A1E-855F-3B87F8C17F5A}" srcId="{8777C091-44EB-418E-B5E5-FF711F72795A}" destId="{17611481-417A-44C8-99F2-B8DBE8EA67C0}" srcOrd="0" destOrd="0" parTransId="{18067EC9-F48A-4F01-883B-CBB22605BC0E}" sibTransId="{89211774-4116-4610-9A26-F12C6677A2B1}"/>
    <dgm:cxn modelId="{7FC395B9-1CE6-460E-B74A-8407C7BA7CA4}" type="presOf" srcId="{61296AC9-2DE4-4C54-8B9C-0FE505089BC6}" destId="{01214B26-4F7A-4553-983C-37858D0FD024}" srcOrd="0" destOrd="0" presId="urn:microsoft.com/office/officeart/2009/layout/CircleArrowProcess"/>
    <dgm:cxn modelId="{8BC786B8-FF86-4DCB-91BA-4CCB7487895B}" type="presParOf" srcId="{33A9C151-1398-40A5-8929-FD124F9D2551}" destId="{AD047359-14D2-4360-BA3D-0668188213CA}" srcOrd="0" destOrd="0" presId="urn:microsoft.com/office/officeart/2009/layout/CircleArrowProcess"/>
    <dgm:cxn modelId="{491F8381-01A6-4526-B97C-CBB84401FC76}" type="presParOf" srcId="{AD047359-14D2-4360-BA3D-0668188213CA}" destId="{21A6DE7D-B117-4E73-BF01-DF7D70E8F291}" srcOrd="0" destOrd="0" presId="urn:microsoft.com/office/officeart/2009/layout/CircleArrowProcess"/>
    <dgm:cxn modelId="{D5125C57-D16C-4387-9B85-4D403D347201}" type="presParOf" srcId="{33A9C151-1398-40A5-8929-FD124F9D2551}" destId="{A9B4AD33-7E2D-41C4-ADA2-0DF059A68B7A}" srcOrd="1" destOrd="0" presId="urn:microsoft.com/office/officeart/2009/layout/CircleArrowProcess"/>
    <dgm:cxn modelId="{42D78165-A0AC-45B6-BE5B-26215ABB9566}" type="presParOf" srcId="{33A9C151-1398-40A5-8929-FD124F9D2551}" destId="{F36FC2B4-6E65-4DC4-9D2F-4D988CB16755}" srcOrd="2" destOrd="0" presId="urn:microsoft.com/office/officeart/2009/layout/CircleArrowProcess"/>
    <dgm:cxn modelId="{BCA61926-B258-40C7-9CD5-F92E90BC0EFD}" type="presParOf" srcId="{F36FC2B4-6E65-4DC4-9D2F-4D988CB16755}" destId="{A9710D08-9A71-4E21-B8F1-07D24D23CFB8}" srcOrd="0" destOrd="0" presId="urn:microsoft.com/office/officeart/2009/layout/CircleArrowProcess"/>
    <dgm:cxn modelId="{1481B915-3107-4CA1-8350-AA1A45C0E8C0}" type="presParOf" srcId="{33A9C151-1398-40A5-8929-FD124F9D2551}" destId="{01214B26-4F7A-4553-983C-37858D0FD024}" srcOrd="3" destOrd="0" presId="urn:microsoft.com/office/officeart/2009/layout/CircleArrowProcess"/>
    <dgm:cxn modelId="{511A8CA8-0423-4FCB-A8A0-FC0D4724A618}" type="presParOf" srcId="{33A9C151-1398-40A5-8929-FD124F9D2551}" destId="{753D49A6-AD5A-4E3B-8D0A-C2063476ED47}" srcOrd="4" destOrd="0" presId="urn:microsoft.com/office/officeart/2009/layout/CircleArrowProcess"/>
    <dgm:cxn modelId="{FF2CBCF3-5093-42D5-90AA-5268429D7F36}" type="presParOf" srcId="{753D49A6-AD5A-4E3B-8D0A-C2063476ED47}" destId="{04DABE1C-3B05-4BC3-8761-F4A6166AA950}" srcOrd="0" destOrd="0" presId="urn:microsoft.com/office/officeart/2009/layout/CircleArrowProcess"/>
    <dgm:cxn modelId="{0E575B6E-861F-463C-984E-6AA9DCFA3672}" type="presParOf" srcId="{33A9C151-1398-40A5-8929-FD124F9D2551}" destId="{B9A5D8CA-DC5B-4DD3-8ABB-B8EC6759A67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6DE7D-B117-4E73-BF01-DF7D70E8F291}">
      <dsp:nvSpPr>
        <dsp:cNvPr id="0" name=""/>
        <dsp:cNvSpPr/>
      </dsp:nvSpPr>
      <dsp:spPr>
        <a:xfrm>
          <a:off x="1365500" y="75549"/>
          <a:ext cx="2363109" cy="236346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4AD33-7E2D-41C4-ADA2-0DF059A68B7A}">
      <dsp:nvSpPr>
        <dsp:cNvPr id="0" name=""/>
        <dsp:cNvSpPr/>
      </dsp:nvSpPr>
      <dsp:spPr>
        <a:xfrm>
          <a:off x="1246818" y="2288535"/>
          <a:ext cx="1313134" cy="656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SIFIR ATIK</a:t>
          </a:r>
        </a:p>
      </dsp:txBody>
      <dsp:txXfrm>
        <a:off x="1246818" y="2288535"/>
        <a:ext cx="1313134" cy="656410"/>
      </dsp:txXfrm>
    </dsp:sp>
    <dsp:sp modelId="{A9710D08-9A71-4E21-B8F1-07D24D23CFB8}">
      <dsp:nvSpPr>
        <dsp:cNvPr id="0" name=""/>
        <dsp:cNvSpPr/>
      </dsp:nvSpPr>
      <dsp:spPr>
        <a:xfrm>
          <a:off x="709154" y="1433538"/>
          <a:ext cx="2363109" cy="236346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753182"/>
            <a:satOff val="3204"/>
            <a:lumOff val="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14B26-4F7A-4553-983C-37858D0FD024}">
      <dsp:nvSpPr>
        <dsp:cNvPr id="0" name=""/>
        <dsp:cNvSpPr/>
      </dsp:nvSpPr>
      <dsp:spPr>
        <a:xfrm>
          <a:off x="1930629" y="863578"/>
          <a:ext cx="1313134" cy="656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MİSAFİRE DOKUNMAK</a:t>
          </a:r>
        </a:p>
      </dsp:txBody>
      <dsp:txXfrm>
        <a:off x="1930629" y="863578"/>
        <a:ext cx="1313134" cy="656410"/>
      </dsp:txXfrm>
    </dsp:sp>
    <dsp:sp modelId="{04DABE1C-3B05-4BC3-8761-F4A6166AA950}">
      <dsp:nvSpPr>
        <dsp:cNvPr id="0" name=""/>
        <dsp:cNvSpPr/>
      </dsp:nvSpPr>
      <dsp:spPr>
        <a:xfrm>
          <a:off x="1533691" y="2954033"/>
          <a:ext cx="2030277" cy="203109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1506365"/>
            <a:satOff val="6408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5D8CA-DC5B-4DD3-8ABB-B8EC6759A672}">
      <dsp:nvSpPr>
        <dsp:cNvPr id="0" name=""/>
        <dsp:cNvSpPr/>
      </dsp:nvSpPr>
      <dsp:spPr>
        <a:xfrm>
          <a:off x="1890931" y="3662485"/>
          <a:ext cx="1313134" cy="656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SÜRDÜRÜLEBİLİR TURİZM</a:t>
          </a:r>
        </a:p>
      </dsp:txBody>
      <dsp:txXfrm>
        <a:off x="1890931" y="3662485"/>
        <a:ext cx="1313134" cy="656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1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7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8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6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October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October 24,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693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ZcHl7m1a1M&amp;t=17s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hyperlink" Target="https://www.youtube.com/watch?v=YLvsR0UnvH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8vdqIaiJg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3VkY7W3huY" TargetMode="External"/><Relationship Id="rId5" Type="http://schemas.openxmlformats.org/officeDocument/2006/relationships/hyperlink" Target="https://www.youtube.com/watch?v=t9m89ZtALao" TargetMode="Externa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hyperlink" Target="http://bodrumkentrehberi.com/kose-yazisi/yorenin-sefi-olabilmek/8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7ED38CFE-0538-441B-898E-E250AF1CA8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1233B3E-2E36-4F3F-B5BC-634B924796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3" y="0"/>
            <a:ext cx="11734800" cy="4656647"/>
          </a:xfrm>
          <a:prstGeom prst="rect">
            <a:avLst/>
          </a:prstGeom>
          <a:gradFill>
            <a:gsLst>
              <a:gs pos="0">
                <a:schemeClr val="accent5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61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73D92B1-1E1C-4919-9D6B-4EFE0210AB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0"/>
            <a:ext cx="12192003" cy="4656647"/>
          </a:xfrm>
          <a:prstGeom prst="rect">
            <a:avLst/>
          </a:prstGeom>
          <a:gradFill>
            <a:gsLst>
              <a:gs pos="7000">
                <a:schemeClr val="accent2"/>
              </a:gs>
              <a:gs pos="99000">
                <a:schemeClr val="accent4">
                  <a:alpha val="3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02D3688-592E-4A04-8069-6872E42B24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083179" y="-2452175"/>
            <a:ext cx="4656647" cy="956099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chemeClr val="accent6">
                  <a:lumMod val="75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4F67871-4E88-46B0-8DC1-EF7F505E30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4251" y="1"/>
            <a:ext cx="2747747" cy="4657283"/>
          </a:xfrm>
          <a:prstGeom prst="rect">
            <a:avLst/>
          </a:prstGeom>
          <a:gradFill>
            <a:gsLst>
              <a:gs pos="38000">
                <a:schemeClr val="accent4">
                  <a:alpha val="14000"/>
                </a:schemeClr>
              </a:gs>
              <a:gs pos="92000">
                <a:schemeClr val="accent6">
                  <a:lumMod val="75000"/>
                  <a:alpha val="8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7D6F493-F905-4129-929D-9A1F22F8F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594" y="1147247"/>
            <a:ext cx="9448800" cy="1366925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tr-TR" sz="2200" spc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OTEL MUTFAKLARINDA </a:t>
            </a:r>
            <a:br>
              <a:rPr lang="en-US" altLang="tr-TR" sz="2200" spc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tr-TR" sz="2200" spc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YENİ BİR UYGULAMA ÖRNEĞİ OLARAK </a:t>
            </a:r>
            <a:br>
              <a:rPr lang="en-US" altLang="tr-TR" sz="2200" spc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tr-TR" sz="2200" i="1" u="sng" spc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YAŞAYAN MUTFAKLAR</a:t>
            </a:r>
            <a:r>
              <a:rPr lang="en-US" altLang="tr-TR" sz="2200" spc="700" dirty="0">
                <a:solidFill>
                  <a:schemeClr val="bg1"/>
                </a:solidFill>
              </a:rPr>
              <a:t/>
            </a:r>
            <a:br>
              <a:rPr lang="en-US" altLang="tr-TR" sz="2200" spc="700" dirty="0">
                <a:solidFill>
                  <a:schemeClr val="bg1"/>
                </a:solidFill>
              </a:rPr>
            </a:br>
            <a:endParaRPr lang="en-US" sz="2200" spc="700" dirty="0">
              <a:solidFill>
                <a:schemeClr val="bg1"/>
              </a:solidFill>
            </a:endParaRPr>
          </a:p>
        </p:txBody>
      </p:sp>
      <p:sp>
        <p:nvSpPr>
          <p:cNvPr id="70" name="Dikdörtgen 4">
            <a:extLst>
              <a:ext uri="{FF2B5EF4-FFF2-40B4-BE49-F238E27FC236}">
                <a16:creationId xmlns:a16="http://schemas.microsoft.com/office/drawing/2014/main" id="{6448F9F9-4AC6-47C9-97CD-8FE8A6886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67" y="5803894"/>
            <a:ext cx="360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 i="1" dirty="0"/>
              <a:t>Hüseyin Bölük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 i="1" dirty="0"/>
              <a:t>Yiyecek İçecek Direktörü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 i="1" dirty="0"/>
              <a:t>AJWA </a:t>
            </a:r>
            <a:r>
              <a:rPr lang="tr-TR" altLang="tr-TR" sz="1600" b="1" i="1" dirty="0" err="1" smtClean="0"/>
              <a:t>Hotels</a:t>
            </a:r>
            <a:r>
              <a:rPr lang="tr-TR" altLang="tr-TR" sz="1600" b="1" i="1" dirty="0" smtClean="0"/>
              <a:t> &amp; </a:t>
            </a:r>
            <a:r>
              <a:rPr lang="tr-TR" altLang="tr-TR" sz="1600" b="1" i="1" dirty="0" err="1" smtClean="0"/>
              <a:t>Zeferan</a:t>
            </a:r>
            <a:r>
              <a:rPr lang="tr-TR" altLang="tr-TR" sz="1600" b="1" i="1" dirty="0" smtClean="0"/>
              <a:t> </a:t>
            </a:r>
            <a:r>
              <a:rPr lang="tr-TR" altLang="tr-TR" sz="1600" b="1" i="1" dirty="0" err="1" smtClean="0"/>
              <a:t>Restaurants</a:t>
            </a:r>
            <a:r>
              <a:rPr lang="tr-TR" altLang="tr-TR" sz="1600" b="1" i="1" dirty="0" smtClean="0"/>
              <a:t> </a:t>
            </a:r>
            <a:endParaRPr lang="tr-TR" altLang="tr-TR" sz="1600" b="1" i="1" dirty="0"/>
          </a:p>
        </p:txBody>
      </p:sp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CDE54DAC-C5B0-410A-B3B4-7A86B639AEE2}"/>
              </a:ext>
            </a:extLst>
          </p:cNvPr>
          <p:cNvSpPr>
            <a:spLocks noGrp="1"/>
          </p:cNvSpPr>
          <p:nvPr/>
        </p:nvSpPr>
        <p:spPr bwMode="auto">
          <a:xfrm>
            <a:off x="9615594" y="6496957"/>
            <a:ext cx="2613600" cy="2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i="1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www.yasayanmutfak.com.tr </a:t>
            </a:r>
            <a:endParaRPr lang="de-DE" altLang="tr-TR" sz="1400" b="1" i="1" dirty="0">
              <a:solidFill>
                <a:schemeClr val="tx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7520A61A-0879-4FEC-A290-580D540C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675" y="5684468"/>
            <a:ext cx="1708898" cy="71115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8" y="2284647"/>
            <a:ext cx="2943921" cy="2943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1" y="2514172"/>
            <a:ext cx="3641954" cy="2427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29" y="2511351"/>
            <a:ext cx="3612544" cy="2490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94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65FFBF-F814-4135-A949-029A81A5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8" y="272042"/>
            <a:ext cx="10241280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de-DE" altLang="tr-TR" sz="36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3600" b="1" dirty="0">
                <a:solidFill>
                  <a:schemeClr val="tx1"/>
                </a:solidFill>
                <a:latin typeface="Lucida Handwriting" panose="03010101010101010101" pitchFamily="66" charset="0"/>
              </a:rPr>
            </a:br>
            <a:r>
              <a:rPr lang="tr-TR" altLang="tr-TR" sz="3100" dirty="0">
                <a:latin typeface="Lucida Handwriting" panose="03010101010101010101" pitchFamily="66" charset="0"/>
              </a:rPr>
              <a:t>REKREATİF </a:t>
            </a:r>
            <a:br>
              <a:rPr lang="tr-TR" altLang="tr-TR" sz="3100" dirty="0">
                <a:latin typeface="Lucida Handwriting" panose="03010101010101010101" pitchFamily="66" charset="0"/>
              </a:rPr>
            </a:br>
            <a:r>
              <a:rPr lang="tr-TR" altLang="tr-TR" sz="3100" dirty="0">
                <a:latin typeface="Lucida Handwriting" panose="03010101010101010101" pitchFamily="66" charset="0"/>
              </a:rPr>
              <a:t>YAŞAYAN MUTFAK UYGULAMALARI </a:t>
            </a:r>
            <a:r>
              <a:rPr lang="de-DE" altLang="tr-TR" sz="3100" dirty="0">
                <a:solidFill>
                  <a:srgbClr val="00B050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3100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r>
              <a:rPr lang="tr-TR" altLang="tr-TR" sz="3100" dirty="0">
                <a:solidFill>
                  <a:srgbClr val="00B050"/>
                </a:solidFill>
                <a:latin typeface="Lucida Handwriting" panose="03010101010101010101" pitchFamily="66" charset="0"/>
              </a:rPr>
              <a:t>CANLI YAYIN</a:t>
            </a:r>
            <a:endParaRPr lang="tr-TR" dirty="0"/>
          </a:p>
        </p:txBody>
      </p:sp>
      <p:pic>
        <p:nvPicPr>
          <p:cNvPr id="4" name="Resim 6">
            <a:extLst>
              <a:ext uri="{FF2B5EF4-FFF2-40B4-BE49-F238E27FC236}">
                <a16:creationId xmlns:a16="http://schemas.microsoft.com/office/drawing/2014/main" id="{CB1654A5-DE75-4597-B677-84BB9B7E2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4" y="1722959"/>
            <a:ext cx="2897945" cy="19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7E64E46-9ACA-4530-B856-37116A227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80" y="1604626"/>
            <a:ext cx="3070128" cy="204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7">
            <a:extLst>
              <a:ext uri="{FF2B5EF4-FFF2-40B4-BE49-F238E27FC236}">
                <a16:creationId xmlns:a16="http://schemas.microsoft.com/office/drawing/2014/main" id="{D02B0419-1A54-438E-9778-665C1E363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95" y="4128167"/>
            <a:ext cx="3010486" cy="200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106B739-833F-404B-8537-E24A3AA0BC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80" y="4086850"/>
            <a:ext cx="3070128" cy="204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70D8CCD-CE6C-41CF-806A-D68B2D415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3102" y="0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024AD1-7417-4A2D-A050-9F3855D4F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16" y="1076881"/>
            <a:ext cx="10241280" cy="880638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100" b="1" dirty="0">
                <a:latin typeface="Lucida Handwriting" panose="03010101010101010101" pitchFamily="66" charset="0"/>
              </a:rPr>
              <a:t>REKREATİF </a:t>
            </a:r>
            <a:br>
              <a:rPr lang="tr-TR" altLang="tr-TR" sz="3100" b="1" dirty="0">
                <a:latin typeface="Lucida Handwriting" panose="03010101010101010101" pitchFamily="66" charset="0"/>
              </a:rPr>
            </a:br>
            <a:r>
              <a:rPr lang="tr-TR" altLang="tr-TR" sz="3100" b="1" dirty="0">
                <a:latin typeface="Lucida Handwriting" panose="03010101010101010101" pitchFamily="66" charset="0"/>
              </a:rPr>
              <a:t>YAŞAYAN MUTFAK UYGULAMALARI</a:t>
            </a:r>
            <a:r>
              <a:rPr lang="tr-TR" altLang="tr-TR" sz="31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> </a:t>
            </a:r>
            <a:r>
              <a:rPr lang="de-DE" altLang="tr-TR" sz="31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3100" b="1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r>
              <a:rPr lang="tr-TR" altLang="tr-TR" sz="3100" dirty="0">
                <a:solidFill>
                  <a:srgbClr val="00B050"/>
                </a:solidFill>
                <a:latin typeface="Lucida Handwriting" panose="03010101010101010101" pitchFamily="66" charset="0"/>
              </a:rPr>
              <a:t>BALIKÇI KONSEPTİ</a:t>
            </a:r>
            <a:r>
              <a:rPr lang="de-DE" altLang="tr-TR" sz="36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3600" b="1" dirty="0">
                <a:solidFill>
                  <a:schemeClr val="tx1"/>
                </a:solidFill>
                <a:latin typeface="Lucida Handwriting" panose="03010101010101010101" pitchFamily="66" charset="0"/>
              </a:rPr>
            </a:br>
            <a:endParaRPr lang="tr-TR" dirty="0"/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E2643C68-5E14-4C3C-826C-E3E5F8C91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2" y="1558912"/>
            <a:ext cx="2730360" cy="169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2">
            <a:extLst>
              <a:ext uri="{FF2B5EF4-FFF2-40B4-BE49-F238E27FC236}">
                <a16:creationId xmlns:a16="http://schemas.microsoft.com/office/drawing/2014/main" id="{1CFAB942-98A1-4CA7-A97B-4D5B78136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25" y="2002293"/>
            <a:ext cx="2365129" cy="142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3">
            <a:extLst>
              <a:ext uri="{FF2B5EF4-FFF2-40B4-BE49-F238E27FC236}">
                <a16:creationId xmlns:a16="http://schemas.microsoft.com/office/drawing/2014/main" id="{B5D47392-6E56-4EC7-BDE1-07D61821B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41" y="1627625"/>
            <a:ext cx="2306636" cy="16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4">
            <a:extLst>
              <a:ext uri="{FF2B5EF4-FFF2-40B4-BE49-F238E27FC236}">
                <a16:creationId xmlns:a16="http://schemas.microsoft.com/office/drawing/2014/main" id="{87B304B6-7A42-417F-B0E3-A639F6A30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4" y="3744498"/>
            <a:ext cx="2768508" cy="167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5">
            <a:extLst>
              <a:ext uri="{FF2B5EF4-FFF2-40B4-BE49-F238E27FC236}">
                <a16:creationId xmlns:a16="http://schemas.microsoft.com/office/drawing/2014/main" id="{D0A31690-DE49-4740-8F74-4CCBCA99C1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25" y="4028236"/>
            <a:ext cx="2344784" cy="131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6">
            <a:extLst>
              <a:ext uri="{FF2B5EF4-FFF2-40B4-BE49-F238E27FC236}">
                <a16:creationId xmlns:a16="http://schemas.microsoft.com/office/drawing/2014/main" id="{D0D5CD20-5DB7-4021-B8B8-7E62CEB477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94" y="3744498"/>
            <a:ext cx="2344783" cy="160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kdörtgen 1">
            <a:extLst>
              <a:ext uri="{FF2B5EF4-FFF2-40B4-BE49-F238E27FC236}">
                <a16:creationId xmlns:a16="http://schemas.microsoft.com/office/drawing/2014/main" id="{0E2CDBF9-60D2-4CF8-A30F-08B41FD3B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350" y="5781119"/>
            <a:ext cx="7030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latin typeface="Arial" panose="020B0604020202020204" pitchFamily="34" charset="0"/>
                <a:hlinkClick r:id="rId8"/>
              </a:rPr>
              <a:t>https://www.youtube.com/watch?v=XZcHl7m1a1M&amp;t=17s</a:t>
            </a:r>
            <a:endParaRPr lang="tr-TR" altLang="tr-T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96180EB2-86DA-495D-B9AD-B1441E103D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3102" y="5610207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8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8242DD-309E-4ED9-A5AA-18940F88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46" y="594711"/>
            <a:ext cx="10241280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2700" b="1" dirty="0">
                <a:latin typeface="Lucida Handwriting" panose="03010101010101010101" pitchFamily="66" charset="0"/>
              </a:rPr>
              <a:t>REKREATİF </a:t>
            </a:r>
            <a:br>
              <a:rPr lang="tr-TR" altLang="tr-TR" sz="2700" b="1" dirty="0">
                <a:latin typeface="Lucida Handwriting" panose="03010101010101010101" pitchFamily="66" charset="0"/>
              </a:rPr>
            </a:br>
            <a:r>
              <a:rPr lang="tr-TR" altLang="tr-TR" sz="2700" b="1" dirty="0">
                <a:latin typeface="Lucida Handwriting" panose="03010101010101010101" pitchFamily="66" charset="0"/>
              </a:rPr>
              <a:t>YAŞAYAN MUTFAK UYGULAMALARI </a:t>
            </a:r>
            <a:r>
              <a:rPr lang="de-DE" altLang="tr-TR" sz="27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2700" b="1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r>
              <a:rPr lang="tr-TR" altLang="tr-TR" sz="2700" dirty="0">
                <a:solidFill>
                  <a:srgbClr val="00B050"/>
                </a:solidFill>
                <a:latin typeface="Lucida Handwriting" panose="03010101010101010101" pitchFamily="66" charset="0"/>
              </a:rPr>
              <a:t>ŞEFLER veya MİSAFİRLER YARIŞIYOR</a:t>
            </a:r>
            <a:r>
              <a:rPr lang="de-DE" altLang="tr-TR" sz="3600" b="1" dirty="0">
                <a:latin typeface="Lucida Handwriting" panose="03010101010101010101" pitchFamily="66" charset="0"/>
              </a:rPr>
              <a:t/>
            </a:r>
            <a:br>
              <a:rPr lang="de-DE" altLang="tr-TR" sz="3600" b="1" dirty="0">
                <a:latin typeface="Lucida Handwriting" panose="03010101010101010101" pitchFamily="66" charset="0"/>
              </a:rPr>
            </a:br>
            <a:endParaRPr lang="tr-TR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6950BA6-83D0-47FD-B8BA-95527597B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1" y="1884696"/>
            <a:ext cx="2674199" cy="169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9AB0390-69EB-4E07-BF2D-C490756DE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50" y="1925899"/>
            <a:ext cx="2881500" cy="37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6FC1EF8-99FE-47E5-AA2E-05B3BE53D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1" y="4127009"/>
            <a:ext cx="2704760" cy="18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40923CB-CFC6-48FF-8357-C01346D80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8" y="2477326"/>
            <a:ext cx="3515448" cy="263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EC797E0-54D2-4CD0-BA32-8A98C7E4C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077" y="5694613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2E81AB-5591-4522-A993-477D9047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85" y="1215348"/>
            <a:ext cx="10241280" cy="718859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100" b="1" dirty="0">
                <a:latin typeface="Lucida Handwriting" panose="03010101010101010101" pitchFamily="66" charset="0"/>
              </a:rPr>
              <a:t>REKREATİF </a:t>
            </a:r>
            <a:br>
              <a:rPr lang="tr-TR" altLang="tr-TR" sz="3100" b="1" dirty="0">
                <a:latin typeface="Lucida Handwriting" panose="03010101010101010101" pitchFamily="66" charset="0"/>
              </a:rPr>
            </a:br>
            <a:r>
              <a:rPr lang="tr-TR" altLang="tr-TR" sz="3100" b="1" dirty="0">
                <a:latin typeface="Lucida Handwriting" panose="03010101010101010101" pitchFamily="66" charset="0"/>
              </a:rPr>
              <a:t>YAŞAYAN MUTFAK UYGULAMALARI </a:t>
            </a:r>
            <a:r>
              <a:rPr lang="de-DE" altLang="tr-TR" sz="31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3100" b="1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r>
              <a:rPr lang="tr-TR" altLang="tr-TR" sz="3100" dirty="0">
                <a:solidFill>
                  <a:srgbClr val="00B050"/>
                </a:solidFill>
                <a:latin typeface="Lucida Handwriting" panose="03010101010101010101" pitchFamily="66" charset="0"/>
              </a:rPr>
              <a:t>ÇİLEK PAKETİ</a:t>
            </a:r>
            <a:r>
              <a:rPr lang="de-DE" altLang="tr-TR" sz="36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3600" b="1" dirty="0">
                <a:solidFill>
                  <a:schemeClr val="tx1"/>
                </a:solidFill>
                <a:latin typeface="Lucida Handwriting" panose="03010101010101010101" pitchFamily="66" charset="0"/>
              </a:rPr>
            </a:b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D5300F-3615-41C8-B987-83297AD29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6" y="1525906"/>
            <a:ext cx="2855507" cy="190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BC1A4-2545-4F42-BFE7-21C76A948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29" y="1782701"/>
            <a:ext cx="2699036" cy="17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2889635-6D24-47F8-B673-125C98FFC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7" y="1525895"/>
            <a:ext cx="2855506" cy="190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72DD640-8708-445C-8499-E39F9CC2D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3" y="3787205"/>
            <a:ext cx="2855507" cy="190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1A3E639-7696-4BBF-8F93-5FE891749B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62" y="3886580"/>
            <a:ext cx="2699036" cy="17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16E6FE5-D8F3-488E-A15E-03A8687D75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7" y="3844848"/>
            <a:ext cx="3024554" cy="20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39999BB-859C-4E87-BA6E-70B3EB260E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3102" y="0"/>
            <a:ext cx="1708898" cy="711156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D31E53DC-7C5E-4910-B11B-44D510898D14}"/>
              </a:ext>
            </a:extLst>
          </p:cNvPr>
          <p:cNvSpPr/>
          <p:nvPr/>
        </p:nvSpPr>
        <p:spPr>
          <a:xfrm>
            <a:off x="3144173" y="5849605"/>
            <a:ext cx="555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hlinkClick r:id="rId9"/>
              </a:rPr>
              <a:t>https://www.youtube.com/watch?v=YLvsR0UnvHc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342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95A8CB-DB28-4AB7-BE50-C4D01A6E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54" y="0"/>
            <a:ext cx="10241280" cy="123444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24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>REKREATİF </a:t>
            </a:r>
            <a:br>
              <a:rPr lang="tr-TR" altLang="tr-TR" sz="2400" b="1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r>
              <a:rPr lang="tr-TR" altLang="tr-TR" sz="24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>YAŞAYAN MUTFAK UYGULAMALARI </a:t>
            </a:r>
            <a:r>
              <a:rPr lang="de-DE" altLang="tr-TR" sz="24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2400" b="1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BAAD1A-AC53-48DB-9436-3E92A1ECF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00" y="1074727"/>
            <a:ext cx="27332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B6DC9F31-C9CA-4C16-B49A-90495D18E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350" y="1938157"/>
            <a:ext cx="489585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FASHION in KITCHEN </a:t>
            </a:r>
            <a:endParaRPr lang="de-DE" altLang="tr-TR" sz="2800" b="1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" name="Dikdörtgen 2">
            <a:extLst>
              <a:ext uri="{FF2B5EF4-FFF2-40B4-BE49-F238E27FC236}">
                <a16:creationId xmlns:a16="http://schemas.microsoft.com/office/drawing/2014/main" id="{8DDF357D-00B6-4EFC-8850-CC5253970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746" y="2514419"/>
            <a:ext cx="523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https://www.youtube.com/watch?v=Bc8vdqIaiJg</a:t>
            </a:r>
            <a:endParaRPr lang="tr-TR" altLang="tr-T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1CD5810-4850-4596-9396-F66520765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7" y="3429000"/>
            <a:ext cx="29860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adline">
            <a:extLst>
              <a:ext uri="{FF2B5EF4-FFF2-40B4-BE49-F238E27FC236}">
                <a16:creationId xmlns:a16="http://schemas.microsoft.com/office/drawing/2014/main" id="{387AE06D-845A-417C-BF95-FEDBF6D0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590" y="3980069"/>
            <a:ext cx="45545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PAINT </a:t>
            </a:r>
            <a:r>
              <a:rPr lang="tr-TR" altLang="tr-TR" sz="2800" b="1" dirty="0" err="1">
                <a:solidFill>
                  <a:schemeClr val="tx1"/>
                </a:solidFill>
                <a:latin typeface="Lucida Handwriting" panose="03010101010101010101" pitchFamily="66" charset="0"/>
              </a:rPr>
              <a:t>and</a:t>
            </a:r>
            <a:r>
              <a:rPr lang="tr-TR" altLang="tr-TR" sz="28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 TASTE </a:t>
            </a:r>
            <a:endParaRPr lang="de-DE" altLang="tr-TR" sz="2800" b="1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9" name="Dikdörtgen 3">
            <a:extLst>
              <a:ext uri="{FF2B5EF4-FFF2-40B4-BE49-F238E27FC236}">
                <a16:creationId xmlns:a16="http://schemas.microsoft.com/office/drawing/2014/main" id="{6A0C5487-52EB-471D-AF34-854DD0435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590" y="4556331"/>
            <a:ext cx="549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latin typeface="Arial" panose="020B0604020202020204" pitchFamily="34" charset="0"/>
                <a:hlinkClick r:id="rId5"/>
              </a:rPr>
              <a:t>https://www.youtube.com/watch?v=t9m89ZtALao</a:t>
            </a:r>
            <a:endParaRPr lang="tr-TR" altLang="tr-T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latin typeface="Arial" panose="020B0604020202020204" pitchFamily="34" charset="0"/>
                <a:hlinkClick r:id="rId6"/>
              </a:rPr>
              <a:t>https://www.youtube.com/watch?v=i3VkY7W3huY</a:t>
            </a:r>
            <a:endParaRPr lang="tr-TR" altLang="tr-T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6C690B7-DF5A-47B5-B746-08150B2FC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7933" y="5638822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0B2295-F064-4798-82B9-E96976AD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2542"/>
            <a:ext cx="9460524" cy="108321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24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>REKREATİF </a:t>
            </a:r>
            <a:br>
              <a:rPr lang="tr-TR" altLang="tr-TR" sz="2400" b="1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r>
              <a:rPr lang="tr-TR" altLang="tr-TR" sz="24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>YAŞAYAN MUTFAK UYGULAMALARI </a:t>
            </a:r>
            <a:r>
              <a:rPr lang="de-DE" altLang="tr-TR" sz="24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2400" b="1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endParaRPr lang="tr-TR" sz="2400" dirty="0"/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B87D13DB-833F-40DA-A324-F9F1A904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023" y="1569832"/>
            <a:ext cx="32215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MEZE FESTİVALİ </a:t>
            </a:r>
            <a:endParaRPr lang="de-DE" altLang="tr-TR" sz="2800" b="1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C68AFB8-7D6B-4A70-BF7E-5079ADA01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540" y="1543676"/>
            <a:ext cx="3729189" cy="2091984"/>
          </a:xfrm>
          <a:prstGeom prst="rect">
            <a:avLst/>
          </a:prstGeom>
        </p:spPr>
      </p:pic>
      <p:sp>
        <p:nvSpPr>
          <p:cNvPr id="8" name="Dikdörtgen 2">
            <a:extLst>
              <a:ext uri="{FF2B5EF4-FFF2-40B4-BE49-F238E27FC236}">
                <a16:creationId xmlns:a16="http://schemas.microsoft.com/office/drawing/2014/main" id="{736ABF3A-5CE6-42E7-8187-E57653E4F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88" y="2258635"/>
            <a:ext cx="5380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latin typeface="Arial" panose="020B0604020202020204" pitchFamily="34" charset="0"/>
              </a:rPr>
              <a:t>https://www.youtube.com/watch?v=ucHFCrKEYsQ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74D7F43-5B97-4C5A-AFCF-D9AA1871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35" y="3861031"/>
            <a:ext cx="3200400" cy="1790700"/>
          </a:xfrm>
          <a:prstGeom prst="rect">
            <a:avLst/>
          </a:prstGeom>
        </p:spPr>
      </p:pic>
      <p:sp>
        <p:nvSpPr>
          <p:cNvPr id="11" name="Headline">
            <a:extLst>
              <a:ext uri="{FF2B5EF4-FFF2-40B4-BE49-F238E27FC236}">
                <a16:creationId xmlns:a16="http://schemas.microsoft.com/office/drawing/2014/main" id="{D6242543-A526-49C8-BBBF-3640F2DDC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30" y="4157958"/>
            <a:ext cx="45545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YAŞAYAN MUTFAK II </a:t>
            </a:r>
            <a:endParaRPr lang="de-DE" altLang="tr-TR" sz="2800" b="1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3" name="Dikdörtgen 3">
            <a:extLst>
              <a:ext uri="{FF2B5EF4-FFF2-40B4-BE49-F238E27FC236}">
                <a16:creationId xmlns:a16="http://schemas.microsoft.com/office/drawing/2014/main" id="{7159E543-431B-4ECA-8AB4-ADB56F0B6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430" y="4756381"/>
            <a:ext cx="5492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latin typeface="Arial" panose="020B0604020202020204" pitchFamily="34" charset="0"/>
              </a:rPr>
              <a:t>https://www.youtube.com/watch?v=OSe0eAjcLq0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B010E2C-A273-4990-A0DA-F73C8A5F2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7595" y="5651731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06FB54-BF90-41FB-8567-5BBD37C6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007" y="-351498"/>
            <a:ext cx="10241280" cy="1459581"/>
          </a:xfrm>
        </p:spPr>
        <p:txBody>
          <a:bodyPr>
            <a:normAutofit/>
          </a:bodyPr>
          <a:lstStyle/>
          <a:p>
            <a:r>
              <a:rPr lang="tr-TR" altLang="tr-TR" sz="2400" b="1" dirty="0">
                <a:latin typeface="Lucida Handwriting" panose="03010101010101010101" pitchFamily="66" charset="0"/>
                <a:ea typeface="+mn-ea"/>
                <a:cs typeface="+mn-cs"/>
              </a:rPr>
              <a:t>AKADEMİK CAMİADA YAŞAYAN MUTFAK</a:t>
            </a:r>
            <a:r>
              <a:rPr lang="tr-TR" altLang="tr-TR" sz="3600" b="1" dirty="0">
                <a:latin typeface="Lucida Handwriting" panose="03010101010101010101" pitchFamily="66" charset="0"/>
                <a:ea typeface="+mn-ea"/>
                <a:cs typeface="+mn-cs"/>
              </a:rPr>
              <a:t/>
            </a:r>
            <a:br>
              <a:rPr lang="tr-TR" altLang="tr-TR" sz="3600" b="1" dirty="0">
                <a:latin typeface="Lucida Handwriting" panose="03010101010101010101" pitchFamily="66" charset="0"/>
                <a:ea typeface="+mn-ea"/>
                <a:cs typeface="+mn-cs"/>
              </a:rPr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0973F1F-DABD-4983-9874-BF0A6BD2A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102" y="5612852"/>
            <a:ext cx="1708898" cy="71115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98" y="853974"/>
            <a:ext cx="10516511" cy="34567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007" y="4310706"/>
            <a:ext cx="8254699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813A4003-1875-46E3-BBC1-9CF42E133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CDECF1C-4B20-4CD9-90C7-F85AAB3317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57371"/>
            <a:ext cx="12203208" cy="160062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CB46BEC-0E77-41F0-A7D5-D5B40D225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0517" y="5262916"/>
            <a:ext cx="7751481" cy="11453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B84D73B4-F569-4D64-BA77-14454E09F6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62916"/>
            <a:ext cx="8778690" cy="159508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31000"/>
                </a:schemeClr>
              </a:gs>
              <a:gs pos="99000">
                <a:schemeClr val="accent5">
                  <a:alpha val="2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D437E30-AED3-4732-B13B-17D277D8DF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126" y="5256870"/>
            <a:ext cx="5301872" cy="1600701"/>
          </a:xfrm>
          <a:prstGeom prst="rect">
            <a:avLst/>
          </a:prstGeom>
          <a:gradFill>
            <a:gsLst>
              <a:gs pos="22000">
                <a:schemeClr val="tx2">
                  <a:lumMod val="75000"/>
                  <a:lumOff val="25000"/>
                  <a:alpha val="0"/>
                </a:schemeClr>
              </a:gs>
              <a:gs pos="99000">
                <a:schemeClr val="tx2">
                  <a:lumMod val="75000"/>
                  <a:lumOff val="25000"/>
                  <a:alpha val="6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DB9C288-268C-4BF3-B8FF-CC7301F0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4" y="5759875"/>
            <a:ext cx="7853082" cy="82703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altLang="tr-TR" sz="40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SONUÇ ve ÖNERİLER </a:t>
            </a:r>
            <a:r>
              <a:rPr lang="de-DE" altLang="tr-TR" sz="30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3000" b="1" dirty="0">
                <a:solidFill>
                  <a:schemeClr val="bg1"/>
                </a:solidFill>
                <a:latin typeface="Lucida Handwriting" panose="03010101010101010101" pitchFamily="66" charset="0"/>
              </a:rPr>
            </a:br>
            <a:endParaRPr lang="tr-TR" sz="30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8F9643-6D5D-4478-BCAC-CD85F6E7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56" y="1199910"/>
            <a:ext cx="10346787" cy="404957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Otel yöneticileri, mutfak şeflerinin bu tür özgün uygulamalar yapmasını desteklemeli ve bu uygulamalar konusunda onları teşvik etmelidir.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Otel işletmelerinin ve hatta destinasyonların pazarlama stratejilerinde yaşayan mutfak uygulamaları gibi özgün ve yenilikçi hizmetlere odaklanılmalı, bu tür hizmetler konusunda seyahat acentelerinin daha etkin bilgilendirilmesi sağlanmalıdır.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Yaşayan Mutfak uygulamalarına yöre esnafı da dahil edilmeli ve böylece iç ve dış turistlerin otel dışında hoşça vakit geçirmeleri için özgün alternatifler yaratılmalıdır.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tür faaliyetler yöredeki kurum ve kuruluşlarca desteklenmeli ve gerek yiyecek- içecek üretim alanlarının, gerekse yerel pazarların ve köylerin turistlere gezdirilmesi sürecinde kolaylaştırıcı imkanlar oluşturulmalıdır.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Seyahat acentelerinin düzenleyeceği gastronomi turlarında yaşayan mutfak uygulamalarına yer verilmelidir.</a:t>
            </a:r>
          </a:p>
          <a:p>
            <a:pPr>
              <a:lnSpc>
                <a:spcPct val="110000"/>
              </a:lnSpc>
            </a:pPr>
            <a:endParaRPr lang="tr-TR" sz="1500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C61162DB-CF9B-4942-A590-BD0FE2C5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100" y="0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87185F-D316-4D8C-B491-9660B1C0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75933"/>
            <a:ext cx="10241280" cy="302420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olarak; 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‘Yaşayan Mutfak’ 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tr-TR" altLang="tr-TR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MİLLİ BİR </a:t>
            </a:r>
            <a:r>
              <a:rPr lang="tr-TR" altLang="tr-TR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MESELE OLARAK </a:t>
            </a:r>
            <a:r>
              <a:rPr lang="tr-TR" altLang="tr-TR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GÖRÜLMELİ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tamamen yerli olan bu akımın dünyaya tanıtılması ve yayılması için özel sektör ve kamunun destek vermesiyle bu akımın gastronomi literatürüne geçmesi sağlanmalıdır!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13BFEF-FF76-422B-B09C-BF274174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905" y="4473526"/>
            <a:ext cx="2670190" cy="1111197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8D565BD-959D-47E3-B65E-6D17D2196D65}"/>
              </a:ext>
            </a:extLst>
          </p:cNvPr>
          <p:cNvSpPr>
            <a:spLocks noGrp="1"/>
          </p:cNvSpPr>
          <p:nvPr/>
        </p:nvSpPr>
        <p:spPr bwMode="auto">
          <a:xfrm>
            <a:off x="4459460" y="5711332"/>
            <a:ext cx="3652910" cy="46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b="1" i="1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www.yasayanmutfak.com.tr </a:t>
            </a:r>
            <a:endParaRPr lang="de-DE" altLang="tr-TR" sz="2000" b="1" i="1" dirty="0">
              <a:solidFill>
                <a:schemeClr val="tx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57BF152D-4401-41D5-B76F-5981F06ABF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E96791F-06AF-4B97-B1C7-BBF8720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153" y="247298"/>
            <a:ext cx="6523446" cy="1176767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GASTRONOMİ AKIMLARI</a:t>
            </a:r>
          </a:p>
        </p:txBody>
      </p:sp>
      <p:pic>
        <p:nvPicPr>
          <p:cNvPr id="18" name="Resim 17" descr="bina, açık hava, cadde, şehir içeren bir resim&#10;&#10;Açıklama otomatik olarak oluşturuldu">
            <a:extLst>
              <a:ext uri="{FF2B5EF4-FFF2-40B4-BE49-F238E27FC236}">
                <a16:creationId xmlns:a16="http://schemas.microsoft.com/office/drawing/2014/main" id="{9CD0993C-80F0-497F-B597-1EB22A87E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r="11879" b="-2"/>
          <a:stretch/>
        </p:blipFill>
        <p:spPr bwMode="auto">
          <a:xfrm>
            <a:off x="-1" y="10"/>
            <a:ext cx="4038601" cy="32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istoric Kitchens: The White House « Denver Tile Installation – Denver Tile  Contractor">
            <a:extLst>
              <a:ext uri="{FF2B5EF4-FFF2-40B4-BE49-F238E27FC236}">
                <a16:creationId xmlns:a16="http://schemas.microsoft.com/office/drawing/2014/main" id="{165B624B-7D17-4CE5-8B44-1BDD671E0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" b="-3"/>
          <a:stretch/>
        </p:blipFill>
        <p:spPr bwMode="auto">
          <a:xfrm>
            <a:off x="-2" y="3191409"/>
            <a:ext cx="4038601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424BA1-649C-4C93-906A-1405B3539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219" y="3429000"/>
            <a:ext cx="6523445" cy="2140633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Mutfak Akımlarının ortaya çıkış nedenleri nelerdir?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1-)  17. ve 19. yüzyıl arasında yoğun ticaretin ve keşfedilen yerlerin artmasıyla çeşitli gıda maddelerinin Avrupa’ya taşınması,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2-)  Büyük göçlerin gerçekleşmesiyle birlikte insanların göç ettikleri yerlere kendi mutfak kültürlerini de götürmeleri,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3-)  İletişim ve ulaşım ağlarındaki gelişmeler sonucu giderek globalleşen dünya.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007128E-F4EF-416E-856C-324C8C579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F116E54-BBA2-4625-8E37-E6F2C9C66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5"/>
              </a:gs>
              <a:gs pos="99000">
                <a:schemeClr val="accent6">
                  <a:alpha val="48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adline">
            <a:extLst>
              <a:ext uri="{FF2B5EF4-FFF2-40B4-BE49-F238E27FC236}">
                <a16:creationId xmlns:a16="http://schemas.microsoft.com/office/drawing/2014/main" id="{E26FB939-1EA0-4303-80BD-A2ECADDA4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294" y="1696938"/>
            <a:ext cx="7526215" cy="14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alt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yiyecek-içecek işletmesi 1765 yılında Paris’te faaliyet göstermeye başlamıştır.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alt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ve 20. yüzyılda ise bünyelerinde yiyecek-içecek hizmeti sunan oteller açılmaya başlanmıştır. </a:t>
            </a:r>
            <a:endParaRPr lang="de-DE" alt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Resim 57">
            <a:extLst>
              <a:ext uri="{FF2B5EF4-FFF2-40B4-BE49-F238E27FC236}">
                <a16:creationId xmlns:a16="http://schemas.microsoft.com/office/drawing/2014/main" id="{96439A44-39EA-43AC-AFB7-3A2D42669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094" y="5689296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5DAC528-6C56-43FC-B274-7F2F8B6F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Geçmişten günümüze mutfak akımları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44CA70-F20D-49EC-8542-255B5312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982" y="1028701"/>
            <a:ext cx="7082139" cy="484346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yy da Fransa’da başlayan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RAFİNE MUTFAĞI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Yine 17. yy da Fransa’da başlayan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NOUVELLE CUISINE (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mutfak akımı)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 de Amerika’da başlayan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FOOD 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 da farklı pişirme yöntemlerinin ön plana çıktığı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AVANGART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akımı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az iki mutfağın birlikte yorumlanmasından ortaya çıkan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FÜZYON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mutfak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1980’lerde ortaya çıkan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MOLEKÜLER GASTRONOMİ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 YILINDA İtalyan gazeteci Carlo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Petrini’nin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Fast Food akımına tepki olarak ortaya çıkardığı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FOOD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akımı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yılında Türk bir şef olan Hüseyin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BÖLÜK’ün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şey dahil sistemine ve bilinçsiz tüketimine olarak başlattığı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‘YAŞAYAN MUTFAK’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akımı</a:t>
            </a:r>
          </a:p>
          <a:p>
            <a:pPr>
              <a:lnSpc>
                <a:spcPct val="110000"/>
              </a:lnSpc>
            </a:pPr>
            <a:endParaRPr lang="tr-TR" sz="1500" dirty="0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C32D82F0-C74F-4DDB-B612-B61E15307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084" y="6138137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E07E0F7-AD10-4513-9E6A-1BB8D1B0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250" y="655268"/>
            <a:ext cx="7491045" cy="640593"/>
          </a:xfrm>
        </p:spPr>
        <p:txBody>
          <a:bodyPr anchor="b">
            <a:normAutofit/>
          </a:bodyPr>
          <a:lstStyle/>
          <a:p>
            <a:r>
              <a:rPr lang="tr-TR" i="1" dirty="0"/>
              <a:t>YAŞAYAN MUTFAK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1798D0-D669-46B4-AF4F-B46B83EF0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535" y="1721991"/>
            <a:ext cx="8700867" cy="931237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tr-TR" sz="2000" b="1" dirty="0">
                <a:latin typeface="Lucida Handwriting" pitchFamily="66" charset="0"/>
              </a:rPr>
              <a:t>HER YEMEĞİN BİR HİKAYESİ OLDUĞUNU BİLMEK VE MİSAFİRLERİ BU HİKAYENİN BİR PARÇASI  YAPABİLMEKTİR.</a:t>
            </a:r>
            <a:endParaRPr lang="de-DE" sz="2000" b="1" dirty="0">
              <a:latin typeface="Lucida Handwriting" pitchFamily="66" charset="0"/>
            </a:endParaRPr>
          </a:p>
          <a:p>
            <a:endParaRPr lang="tr-TR" sz="1800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B5D35EA-F962-418B-8CD8-F5DEB78F0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-5" b="-5"/>
          <a:stretch/>
        </p:blipFill>
        <p:spPr bwMode="auto">
          <a:xfrm>
            <a:off x="612992" y="3544763"/>
            <a:ext cx="2541087" cy="246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dline">
            <a:extLst>
              <a:ext uri="{FF2B5EF4-FFF2-40B4-BE49-F238E27FC236}">
                <a16:creationId xmlns:a16="http://schemas.microsoft.com/office/drawing/2014/main" id="{194289D8-6DA2-4B00-8FD8-71B11B104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985" y="4083037"/>
            <a:ext cx="57594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500" i="0" cap="all" baseline="0">
                <a:solidFill>
                  <a:srgbClr val="0C588B"/>
                </a:solidFill>
                <a:latin typeface="Palatino Linotype" pitchFamily="18" charset="0"/>
                <a:ea typeface="Arial Unicode MS" pitchFamily="34" charset="-128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tr-TR" sz="2000" b="1" dirty="0">
                <a:solidFill>
                  <a:schemeClr val="tx1"/>
                </a:solidFill>
                <a:latin typeface="Lucida Handwriting" pitchFamily="66" charset="0"/>
              </a:rPr>
              <a:t>BEŞ DUYU ORGANINA DA HİTAP EDEREK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b="1" dirty="0">
                <a:solidFill>
                  <a:schemeClr val="tx1"/>
                </a:solidFill>
                <a:latin typeface="Lucida Handwriting" pitchFamily="66" charset="0"/>
              </a:rPr>
              <a:t>ZİHİNLERE İŞLEYEBİLMEKTİR!</a:t>
            </a:r>
          </a:p>
          <a:p>
            <a:pPr eaLnBrk="1" hangingPunct="1">
              <a:lnSpc>
                <a:spcPct val="150000"/>
              </a:lnSpc>
              <a:defRPr/>
            </a:pPr>
            <a:endParaRPr lang="de-DE" sz="2000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BA748910-021A-41F7-9571-A8471DCD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295" y="5689216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517AB90-319B-4471-B9AD-ADB5E004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506" y="378691"/>
            <a:ext cx="5268036" cy="560014"/>
          </a:xfrm>
        </p:spPr>
        <p:txBody>
          <a:bodyPr anchor="b">
            <a:normAutofit/>
          </a:bodyPr>
          <a:lstStyle/>
          <a:p>
            <a:r>
              <a:rPr lang="tr-TR" dirty="0"/>
              <a:t>Önemli bir not!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3130E1-B544-441A-AA2E-3B74F091F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808" y="1313066"/>
            <a:ext cx="6345360" cy="1870076"/>
          </a:xfrm>
        </p:spPr>
        <p:txBody>
          <a:bodyPr anchor="t"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Yönetici ve şeflerin bölgeyi iyi tanımaları  gerekir!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Bulunduğunuz yörenin zenginliklerini iyi bilmeli ve misafirlerinize </a:t>
            </a:r>
          </a:p>
          <a:p>
            <a:pPr marL="0" indent="0" algn="just">
              <a:buNone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zenginliği yansıtmalısınız! </a:t>
            </a:r>
          </a:p>
          <a:p>
            <a:pPr marL="0" indent="0" algn="just">
              <a:buNone/>
              <a:defRPr/>
            </a:pPr>
            <a:r>
              <a:rPr lang="tr-TR" sz="1600" dirty="0" smtClean="0">
                <a:hlinkClick r:id="rId2"/>
              </a:rPr>
              <a:t>http</a:t>
            </a:r>
            <a:r>
              <a:rPr lang="tr-TR" sz="1600" dirty="0">
                <a:hlinkClick r:id="rId2"/>
              </a:rPr>
              <a:t>://bodrumkentrehberi.com/kose-yazisi/yorenin-sefi-olabilmek/844</a:t>
            </a:r>
            <a:endParaRPr lang="tr-TR" altLang="tr-TR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tr-TR" sz="1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F5C198E-85AA-4868-9AB7-E7C14D351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248"/>
          <a:stretch/>
        </p:blipFill>
        <p:spPr>
          <a:xfrm>
            <a:off x="365360" y="1070072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D292246-205C-42FC-AE6E-4580C4F40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102" y="5635151"/>
            <a:ext cx="1708898" cy="71115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630" y="2898117"/>
            <a:ext cx="1865538" cy="265808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58" y="3183142"/>
            <a:ext cx="1987902" cy="30186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61" y="3912671"/>
            <a:ext cx="2803868" cy="13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849DF-0565-4BBD-ABA5-DE1ABE1CCA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93"/>
            <a:ext cx="12192001" cy="2386333"/>
          </a:xfrm>
          <a:prstGeom prst="rect">
            <a:avLst/>
          </a:prstGeom>
          <a:gradFill>
            <a:gsLst>
              <a:gs pos="10000">
                <a:schemeClr val="accent5">
                  <a:alpha val="86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5DA368-8AC9-41F6-99BB-6BA0C6E7DE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584016" y="-3126817"/>
            <a:ext cx="2387027" cy="8640659"/>
          </a:xfrm>
          <a:prstGeom prst="rect">
            <a:avLst/>
          </a:prstGeom>
          <a:gradFill>
            <a:gsLst>
              <a:gs pos="1000">
                <a:schemeClr val="accent2">
                  <a:alpha val="65000"/>
                </a:schemeClr>
              </a:gs>
              <a:gs pos="99000">
                <a:schemeClr val="accent5">
                  <a:alpha val="12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42820EC4-55F0-48FC-B7E6-3E7F5DE343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213653" y="693"/>
            <a:ext cx="8978348" cy="2386331"/>
          </a:xfrm>
          <a:prstGeom prst="rect">
            <a:avLst/>
          </a:prstGeom>
          <a:gradFill>
            <a:gsLst>
              <a:gs pos="27000">
                <a:schemeClr val="accent5">
                  <a:lumMod val="60000"/>
                  <a:lumOff val="40000"/>
                  <a:alpha val="0"/>
                </a:schemeClr>
              </a:gs>
              <a:gs pos="100000">
                <a:schemeClr val="accent6">
                  <a:alpha val="8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0450344-51B7-445A-BCF7-C54FDD1A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77726"/>
            <a:ext cx="9448801" cy="1047132"/>
          </a:xfrm>
        </p:spPr>
        <p:txBody>
          <a:bodyPr anchor="ctr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Mutfaktan beklenti nedir?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0D4732-5144-4AF9-8D22-83A1E1694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" r="1" b="31251"/>
          <a:stretch/>
        </p:blipFill>
        <p:spPr bwMode="auto">
          <a:xfrm>
            <a:off x="4706985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80ABD89-157C-4176-9222-97AAA63BD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r="28170" b="4"/>
          <a:stretch/>
        </p:blipFill>
        <p:spPr bwMode="auto">
          <a:xfrm>
            <a:off x="1634057" y="1739039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52B755D-AB41-4BE8-86B0-9414F88297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33680" b="4"/>
          <a:stretch/>
        </p:blipFill>
        <p:spPr bwMode="auto">
          <a:xfrm>
            <a:off x="7801127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Headline">
            <a:extLst>
              <a:ext uri="{FF2B5EF4-FFF2-40B4-BE49-F238E27FC236}">
                <a16:creationId xmlns:a16="http://schemas.microsoft.com/office/drawing/2014/main" id="{5F714596-748F-47AD-9FB6-C35FB94A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060" y="4835803"/>
            <a:ext cx="178746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500" i="0" cap="all" baseline="0">
                <a:solidFill>
                  <a:srgbClr val="0C588B"/>
                </a:solidFill>
                <a:latin typeface="Palatino Linotype" pitchFamily="18" charset="0"/>
                <a:ea typeface="Arial Unicode MS" pitchFamily="34" charset="-128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9pPr>
          </a:lstStyle>
          <a:p>
            <a:pPr eaLnBrk="1" hangingPunct="1">
              <a:defRPr/>
            </a:pPr>
            <a:r>
              <a:rPr lang="tr-TR" sz="2800" b="1" dirty="0">
                <a:solidFill>
                  <a:schemeClr val="tx1"/>
                </a:solidFill>
                <a:latin typeface="Lucida Handwriting" pitchFamily="66" charset="0"/>
              </a:rPr>
              <a:t>Lezzetli </a:t>
            </a:r>
          </a:p>
          <a:p>
            <a:pPr eaLnBrk="1" hangingPunct="1">
              <a:defRPr/>
            </a:pPr>
            <a:r>
              <a:rPr lang="tr-TR" sz="2800" b="1" dirty="0">
                <a:solidFill>
                  <a:schemeClr val="tx1"/>
                </a:solidFill>
                <a:latin typeface="Lucida Handwriting" pitchFamily="66" charset="0"/>
              </a:rPr>
              <a:t>olmalI!</a:t>
            </a:r>
            <a:endParaRPr lang="de-DE" sz="2800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23" name="Headline">
            <a:extLst>
              <a:ext uri="{FF2B5EF4-FFF2-40B4-BE49-F238E27FC236}">
                <a16:creationId xmlns:a16="http://schemas.microsoft.com/office/drawing/2014/main" id="{1FCA2A1F-BCAF-434F-AFEE-20656B299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004" y="4646684"/>
            <a:ext cx="1952851" cy="134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500" i="0" cap="all" baseline="0">
                <a:solidFill>
                  <a:srgbClr val="0C588B"/>
                </a:solidFill>
                <a:latin typeface="Palatino Linotype" pitchFamily="18" charset="0"/>
                <a:ea typeface="Arial Unicode MS" pitchFamily="34" charset="-128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9pPr>
          </a:lstStyle>
          <a:p>
            <a:pPr eaLnBrk="1" hangingPunct="1">
              <a:defRPr/>
            </a:pPr>
            <a:r>
              <a:rPr lang="tr-TR" sz="2800" b="1" dirty="0">
                <a:solidFill>
                  <a:schemeClr val="tx1"/>
                </a:solidFill>
                <a:latin typeface="Lucida Handwriting" pitchFamily="66" charset="0"/>
              </a:rPr>
              <a:t>Sunumu </a:t>
            </a:r>
          </a:p>
          <a:p>
            <a:pPr eaLnBrk="1" hangingPunct="1">
              <a:defRPr/>
            </a:pPr>
            <a:r>
              <a:rPr lang="tr-TR" sz="2800" b="1" dirty="0">
                <a:solidFill>
                  <a:schemeClr val="tx1"/>
                </a:solidFill>
                <a:latin typeface="Lucida Handwriting" pitchFamily="66" charset="0"/>
              </a:rPr>
              <a:t>  güzel olmalI</a:t>
            </a:r>
            <a:endParaRPr lang="de-DE" sz="2800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24" name="Headline">
            <a:extLst>
              <a:ext uri="{FF2B5EF4-FFF2-40B4-BE49-F238E27FC236}">
                <a16:creationId xmlns:a16="http://schemas.microsoft.com/office/drawing/2014/main" id="{D39B8E2D-7D25-4FD7-9AFD-7D43A20AB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127" y="4691422"/>
            <a:ext cx="3059656" cy="80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500" i="0" cap="all" baseline="0">
                <a:solidFill>
                  <a:srgbClr val="0C588B"/>
                </a:solidFill>
                <a:latin typeface="Palatino Linotype" pitchFamily="18" charset="0"/>
                <a:ea typeface="Arial Unicode MS" pitchFamily="34" charset="-128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97043"/>
                </a:solidFill>
                <a:latin typeface="Palatino LT Std" pitchFamily="18" charset="0"/>
                <a:ea typeface="Arial Unicode MS" pitchFamily="34" charset="-128"/>
                <a:cs typeface="Arial Unicode MS" pitchFamily="1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Times New Roman" pitchFamily="1" charset="0"/>
                <a:cs typeface="Arial Unicode MS" pitchFamily="1" charset="0"/>
              </a:defRPr>
            </a:lvl9pPr>
          </a:lstStyle>
          <a:p>
            <a:pPr eaLnBrk="1" hangingPunct="1">
              <a:defRPr/>
            </a:pPr>
            <a:r>
              <a:rPr lang="tr-TR" sz="2800" b="1" dirty="0">
                <a:solidFill>
                  <a:schemeClr val="tx1"/>
                </a:solidFill>
                <a:latin typeface="Lucida Handwriting" pitchFamily="66" charset="0"/>
              </a:rPr>
              <a:t>Sağlıklı ve </a:t>
            </a:r>
          </a:p>
          <a:p>
            <a:pPr eaLnBrk="1" hangingPunct="1">
              <a:defRPr/>
            </a:pPr>
            <a:r>
              <a:rPr lang="tr-TR" sz="2800" b="1" dirty="0">
                <a:solidFill>
                  <a:schemeClr val="tx1"/>
                </a:solidFill>
                <a:latin typeface="Lucida Handwriting" pitchFamily="66" charset="0"/>
              </a:rPr>
              <a:t>taze olmalI</a:t>
            </a:r>
            <a:endParaRPr lang="de-DE" sz="2800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AD08CFD9-EC27-4807-BB9C-955486450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591" y="6124696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E3153D-E7D2-48CD-A591-67FFEA2C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022" y="365760"/>
            <a:ext cx="8883748" cy="637266"/>
          </a:xfrm>
        </p:spPr>
        <p:txBody>
          <a:bodyPr/>
          <a:lstStyle/>
          <a:p>
            <a:r>
              <a:rPr lang="tr-TR" dirty="0"/>
              <a:t>Yaşayan mutfağın temelleri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384D6E70-62BC-4F46-B3EF-EF0378CC2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913709"/>
              </p:ext>
            </p:extLst>
          </p:nvPr>
        </p:nvGraphicFramePr>
        <p:xfrm>
          <a:off x="89630" y="1048018"/>
          <a:ext cx="4437765" cy="506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ikdörtgen 8">
            <a:extLst>
              <a:ext uri="{FF2B5EF4-FFF2-40B4-BE49-F238E27FC236}">
                <a16:creationId xmlns:a16="http://schemas.microsoft.com/office/drawing/2014/main" id="{01356D39-D36B-4992-9576-31C7211D38B3}"/>
              </a:ext>
            </a:extLst>
          </p:cNvPr>
          <p:cNvSpPr/>
          <p:nvPr/>
        </p:nvSpPr>
        <p:spPr>
          <a:xfrm>
            <a:off x="4047601" y="1829026"/>
            <a:ext cx="7611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Yemeği hikayeleştirmek ve misafire anlatmak,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/>
              <a:t>Magic </a:t>
            </a:r>
            <a:r>
              <a:rPr lang="tr-TR" dirty="0" err="1" smtClean="0"/>
              <a:t>Moments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err="1" smtClean="0"/>
              <a:t>Recreative</a:t>
            </a:r>
            <a:r>
              <a:rPr lang="tr-TR" dirty="0" smtClean="0"/>
              <a:t> </a:t>
            </a:r>
            <a:r>
              <a:rPr lang="tr-TR" dirty="0"/>
              <a:t>aktiviteler yapmak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14C5E53-B15A-4F46-8A83-56B0B07B3DDE}"/>
              </a:ext>
            </a:extLst>
          </p:cNvPr>
          <p:cNvSpPr/>
          <p:nvPr/>
        </p:nvSpPr>
        <p:spPr>
          <a:xfrm>
            <a:off x="3846878" y="4871017"/>
            <a:ext cx="7611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Yöredeki ürün çeşitliliğine göre menü tasarlamak,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İ</a:t>
            </a:r>
            <a:r>
              <a:rPr lang="tr-TR" dirty="0" smtClean="0"/>
              <a:t>şletme </a:t>
            </a:r>
            <a:r>
              <a:rPr lang="tr-TR" dirty="0"/>
              <a:t>bünyesinde bahçe hazırlamak,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/>
              <a:t>kışa </a:t>
            </a:r>
            <a:r>
              <a:rPr lang="tr-TR" dirty="0"/>
              <a:t>hazırlık geleneğini sürdürmek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030DCDA1-5598-4B0F-B6EA-F1D930AAA794}"/>
              </a:ext>
            </a:extLst>
          </p:cNvPr>
          <p:cNvSpPr/>
          <p:nvPr/>
        </p:nvSpPr>
        <p:spPr>
          <a:xfrm>
            <a:off x="3846878" y="3578356"/>
            <a:ext cx="7611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Dünyanın sürdürülebilirliğinin gıdadan geçtiğini unutmayarak ihtiyaç dahilinde üretim ve tüketim gerçekleştirmek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246DBC8C-BDD7-4DDB-9129-BFC66854B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102" y="5618138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9816B6-7258-4CC3-8483-DD800596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59" y="902109"/>
            <a:ext cx="10241280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100" b="1" dirty="0">
                <a:latin typeface="Lucida Handwriting" panose="03010101010101010101" pitchFamily="66" charset="0"/>
              </a:rPr>
              <a:t>REKREATİF </a:t>
            </a:r>
            <a:br>
              <a:rPr lang="tr-TR" altLang="tr-TR" sz="3100" b="1" dirty="0">
                <a:latin typeface="Lucida Handwriting" panose="03010101010101010101" pitchFamily="66" charset="0"/>
              </a:rPr>
            </a:br>
            <a:r>
              <a:rPr lang="tr-TR" altLang="tr-TR" sz="3100" b="1" dirty="0">
                <a:latin typeface="Lucida Handwriting" panose="03010101010101010101" pitchFamily="66" charset="0"/>
              </a:rPr>
              <a:t>YAŞAYAN MUTFAK UYGULAMALARI </a:t>
            </a:r>
            <a:r>
              <a:rPr lang="de-DE" altLang="tr-TR" sz="31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3100" b="1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r>
              <a:rPr lang="tr-TR" altLang="tr-TR" sz="3100" dirty="0">
                <a:solidFill>
                  <a:srgbClr val="00B050"/>
                </a:solidFill>
                <a:latin typeface="Lucida Handwriting" panose="03010101010101010101" pitchFamily="66" charset="0"/>
              </a:rPr>
              <a:t>ŞEFLE BİR GÜN</a:t>
            </a:r>
            <a:r>
              <a:rPr lang="de-DE" altLang="tr-TR" dirty="0">
                <a:solidFill>
                  <a:srgbClr val="00B050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endParaRPr lang="tr-TR" dirty="0">
              <a:solidFill>
                <a:srgbClr val="00B05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3E73AEC-CEFF-490E-989B-0E33AED14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9" y="1748329"/>
            <a:ext cx="1935861" cy="12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CE0CFE4-C186-4825-B504-D678F3AD6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80" y="1796148"/>
            <a:ext cx="1863537" cy="12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EC1823D-0278-4A57-B77B-E3DF21155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11" y="1756799"/>
            <a:ext cx="1985062" cy="132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F108BF2-923D-4912-9BE9-3E3A096600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5" y="1736468"/>
            <a:ext cx="1791051" cy="13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5">
            <a:extLst>
              <a:ext uri="{FF2B5EF4-FFF2-40B4-BE49-F238E27FC236}">
                <a16:creationId xmlns:a16="http://schemas.microsoft.com/office/drawing/2014/main" id="{012BFAF6-9D78-46F4-96E5-1A3FB81065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87" y="3219301"/>
            <a:ext cx="1950696" cy="130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6">
            <a:extLst>
              <a:ext uri="{FF2B5EF4-FFF2-40B4-BE49-F238E27FC236}">
                <a16:creationId xmlns:a16="http://schemas.microsoft.com/office/drawing/2014/main" id="{92369ECB-0953-44BB-8C5E-4642B9E339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72" y="3239333"/>
            <a:ext cx="1950325" cy="129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AA9CB7B-934E-4318-B51A-2C2455BA4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3" y="4698716"/>
            <a:ext cx="2024847" cy="134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9032B00-3EBD-4288-91D2-2B4B51C27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37" y="4655249"/>
            <a:ext cx="1950325" cy="13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9341156C-DAA0-4A71-AD0A-0461476AED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669" y="4698716"/>
            <a:ext cx="2084101" cy="138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9D8BA3C-E870-4A58-BDF3-E787BEBE7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3102" y="0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5B46BC-A66D-40F6-A88C-E6EB9789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7328"/>
            <a:ext cx="10241280" cy="1234440"/>
          </a:xfrm>
        </p:spPr>
        <p:txBody>
          <a:bodyPr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tr-TR" altLang="tr-TR" sz="2200" b="1" dirty="0">
                <a:latin typeface="Lucida Handwriting" panose="03010101010101010101" pitchFamily="66" charset="0"/>
              </a:rPr>
              <a:t>REKREATİF </a:t>
            </a:r>
            <a:br>
              <a:rPr lang="tr-TR" altLang="tr-TR" sz="2200" b="1" dirty="0">
                <a:latin typeface="Lucida Handwriting" panose="03010101010101010101" pitchFamily="66" charset="0"/>
              </a:rPr>
            </a:br>
            <a:r>
              <a:rPr lang="tr-TR" altLang="tr-TR" sz="2200" b="1" dirty="0">
                <a:latin typeface="Lucida Handwriting" panose="03010101010101010101" pitchFamily="66" charset="0"/>
              </a:rPr>
              <a:t>YAŞAYAN MUTFAK UYGULAMALARI </a:t>
            </a:r>
            <a:r>
              <a:rPr lang="de-DE" altLang="tr-TR" sz="22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/>
            </a:r>
            <a:br>
              <a:rPr lang="de-DE" altLang="tr-TR" sz="2200" b="1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r>
              <a:rPr lang="tr-TR" altLang="tr-TR" sz="2200" dirty="0">
                <a:solidFill>
                  <a:srgbClr val="00B050"/>
                </a:solidFill>
                <a:latin typeface="Lucida Handwriting" panose="03010101010101010101" pitchFamily="66" charset="0"/>
              </a:rPr>
              <a:t>BAHÇEDE; </a:t>
            </a:r>
            <a:br>
              <a:rPr lang="tr-TR" altLang="tr-TR" sz="2200" dirty="0">
                <a:solidFill>
                  <a:srgbClr val="00B050"/>
                </a:solidFill>
                <a:latin typeface="Lucida Handwriting" panose="03010101010101010101" pitchFamily="66" charset="0"/>
              </a:rPr>
            </a:br>
            <a:r>
              <a:rPr lang="tr-TR" altLang="tr-TR" sz="2200" dirty="0">
                <a:solidFill>
                  <a:srgbClr val="00B050"/>
                </a:solidFill>
                <a:latin typeface="Lucida Handwriting" panose="03010101010101010101" pitchFamily="66" charset="0"/>
              </a:rPr>
              <a:t>KAHVALTI /COOKİNG CLASS veya BBQ </a:t>
            </a:r>
            <a:r>
              <a:rPr lang="de-DE" altLang="tr-TR" sz="3600" b="1" dirty="0">
                <a:latin typeface="Lucida Handwriting" panose="03010101010101010101" pitchFamily="66" charset="0"/>
              </a:rPr>
              <a:t/>
            </a:r>
            <a:br>
              <a:rPr lang="de-DE" altLang="tr-TR" sz="3600" b="1" dirty="0">
                <a:latin typeface="Lucida Handwriting" panose="03010101010101010101" pitchFamily="66" charset="0"/>
              </a:rPr>
            </a:br>
            <a:endParaRPr lang="tr-TR" dirty="0"/>
          </a:p>
        </p:txBody>
      </p:sp>
      <p:pic>
        <p:nvPicPr>
          <p:cNvPr id="4" name="Resim 6">
            <a:extLst>
              <a:ext uri="{FF2B5EF4-FFF2-40B4-BE49-F238E27FC236}">
                <a16:creationId xmlns:a16="http://schemas.microsoft.com/office/drawing/2014/main" id="{A1A6C985-5A79-44C4-BAEE-283F38F60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7" y="1746157"/>
            <a:ext cx="2742849" cy="182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7">
            <a:extLst>
              <a:ext uri="{FF2B5EF4-FFF2-40B4-BE49-F238E27FC236}">
                <a16:creationId xmlns:a16="http://schemas.microsoft.com/office/drawing/2014/main" id="{34387844-6210-4165-8053-C9F25938C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34" y="1600991"/>
            <a:ext cx="2744572" cy="19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9">
            <a:extLst>
              <a:ext uri="{FF2B5EF4-FFF2-40B4-BE49-F238E27FC236}">
                <a16:creationId xmlns:a16="http://schemas.microsoft.com/office/drawing/2014/main" id="{AAD486FA-F5B7-4A8A-BAF9-9C4FCEE34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72" y="2296175"/>
            <a:ext cx="3207335" cy="320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E05B079-D6DC-41F1-9FB5-B8191D78A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7" y="4141591"/>
            <a:ext cx="2742849" cy="18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7A5639AE-ABDC-4079-9D59-D53493716F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34" y="4141591"/>
            <a:ext cx="2742849" cy="182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F1D6071-1C35-4314-99F6-A679E4134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102" y="0"/>
            <a:ext cx="1708898" cy="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RiseVTI">
  <a:themeElements>
    <a:clrScheme name="AnalogousFromRegularSeedRightStep">
      <a:dk1>
        <a:srgbClr val="000000"/>
      </a:dk1>
      <a:lt1>
        <a:srgbClr val="FFFFFF"/>
      </a:lt1>
      <a:dk2>
        <a:srgbClr val="412436"/>
      </a:dk2>
      <a:lt2>
        <a:srgbClr val="E2E8E4"/>
      </a:lt2>
      <a:accent1>
        <a:srgbClr val="C34D97"/>
      </a:accent1>
      <a:accent2>
        <a:srgbClr val="B13B53"/>
      </a:accent2>
      <a:accent3>
        <a:srgbClr val="C3654D"/>
      </a:accent3>
      <a:accent4>
        <a:srgbClr val="B1853B"/>
      </a:accent4>
      <a:accent5>
        <a:srgbClr val="A4A842"/>
      </a:accent5>
      <a:accent6>
        <a:srgbClr val="7BB13B"/>
      </a:accent6>
      <a:hlink>
        <a:srgbClr val="319356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498</Words>
  <Application>Microsoft Office PowerPoint</Application>
  <PresentationFormat>Geniş ekran</PresentationFormat>
  <Paragraphs>80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Arial</vt:lpstr>
      <vt:lpstr>Arial Unicode MS</vt:lpstr>
      <vt:lpstr>Book Antiqua</vt:lpstr>
      <vt:lpstr>Calibri</vt:lpstr>
      <vt:lpstr>Lucida Handwriting</vt:lpstr>
      <vt:lpstr>Times New Roman</vt:lpstr>
      <vt:lpstr>Tw Cen MT</vt:lpstr>
      <vt:lpstr>Wingdings</vt:lpstr>
      <vt:lpstr>GradientRiseVTI</vt:lpstr>
      <vt:lpstr>OTEL MUTFAKLARINDA  YENİ BİR UYGULAMA ÖRNEĞİ OLARAK  YAŞAYAN MUTFAKLAR </vt:lpstr>
      <vt:lpstr>GASTRONOMİ AKIMLARI</vt:lpstr>
      <vt:lpstr>Geçmişten günümüze mutfak akımları</vt:lpstr>
      <vt:lpstr>YAŞAYAN MUTFAK NEDİR?</vt:lpstr>
      <vt:lpstr>Önemli bir not!</vt:lpstr>
      <vt:lpstr>Mutfaktan beklenti nedir?</vt:lpstr>
      <vt:lpstr>Yaşayan mutfağın temelleri</vt:lpstr>
      <vt:lpstr>REKREATİF  YAŞAYAN MUTFAK UYGULAMALARI  ŞEFLE BİR GÜN </vt:lpstr>
      <vt:lpstr>REKREATİF  YAŞAYAN MUTFAK UYGULAMALARI  BAHÇEDE;  KAHVALTI /COOKİNG CLASS veya BBQ  </vt:lpstr>
      <vt:lpstr> REKREATİF  YAŞAYAN MUTFAK UYGULAMALARI  CANLI YAYIN</vt:lpstr>
      <vt:lpstr>REKREATİF  YAŞAYAN MUTFAK UYGULAMALARI  BALIKÇI KONSEPTİ </vt:lpstr>
      <vt:lpstr>REKREATİF  YAŞAYAN MUTFAK UYGULAMALARI  ŞEFLER veya MİSAFİRLER YARIŞIYOR </vt:lpstr>
      <vt:lpstr>REKREATİF  YAŞAYAN MUTFAK UYGULAMALARI  ÇİLEK PAKETİ </vt:lpstr>
      <vt:lpstr>REKREATİF  YAŞAYAN MUTFAK UYGULAMALARI  </vt:lpstr>
      <vt:lpstr>REKREATİF  YAŞAYAN MUTFAK UYGULAMALARI  </vt:lpstr>
      <vt:lpstr>AKADEMİK CAMİADA YAŞAYAN MUTFAK </vt:lpstr>
      <vt:lpstr>SONUÇ ve ÖNERİLER 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OTEL MUTFAKLARINDA  YENİ BİR UYGULAMA ÖRNEĞİ OLARAK  YAŞAYAN MUTFAKLAR </dc:title>
  <dc:creator>ÖZKAN SÜZER</dc:creator>
  <cp:lastModifiedBy>Hüseyin Bölük</cp:lastModifiedBy>
  <cp:revision>16</cp:revision>
  <dcterms:created xsi:type="dcterms:W3CDTF">2020-12-30T13:13:09Z</dcterms:created>
  <dcterms:modified xsi:type="dcterms:W3CDTF">2021-10-24T16:12:48Z</dcterms:modified>
</cp:coreProperties>
</file>